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Indi Kazka" panose="02000000000000000000" pitchFamily="2" charset="0"/>
      <p:regular r:id="rId13"/>
    </p:embeddedFont>
    <p:embeddedFont>
      <p:font typeface="League Gothic" pitchFamily="2" charset="77"/>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4" autoAdjust="0"/>
    <p:restoredTop sz="74742" autoAdjust="0"/>
  </p:normalViewPr>
  <p:slideViewPr>
    <p:cSldViewPr>
      <p:cViewPr>
        <p:scale>
          <a:sx n="65" d="100"/>
          <a:sy n="65" d="100"/>
        </p:scale>
        <p:origin x="1488"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25/05/2025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a:t>
            </a:r>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שעליו מתלווה העין שעוזרת לאדו לטייל בעולם בעזרת לבישת חליפות שנותנות לדמות כוחות מיוחדים האויבים במטרה להחזיר את העין למקום הטבעי שלה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את התאוריה ע״י זה שאתם משחקים את אדו שהוא בעצם הצל שבתוכנו, מחזיק את הפחדים, אינסטינקטים, יצרים, או האמת שלנו. 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a:t>
            </a:r>
            <a:r>
              <a:rPr lang="he-IL"/>
              <a:t>דמויות שונות, והוא </a:t>
            </a:r>
            <a:r>
              <a:rPr lang="he-IL" dirty="0"/>
              <a:t>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25/05/2025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0.xml"/><Relationship Id="rId7"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3.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6.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your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To traverse this unforgiving land, The Eye grants you the power to wear the shells of the enemies you defeat - ”Maluvestis”, to beat even stronger foes and reach remarkable heights.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1045775" y="3363645"/>
            <a:ext cx="13432225"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447800" y="3391112"/>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422786" y="2582863"/>
            <a:ext cx="9940413"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9677399"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pic>
        <p:nvPicPr>
          <p:cNvPr id="10" name="Picture 9">
            <a:extLst>
              <a:ext uri="{FF2B5EF4-FFF2-40B4-BE49-F238E27FC236}">
                <a16:creationId xmlns:a16="http://schemas.microsoft.com/office/drawing/2014/main" id="{44828160-9D21-8B7F-A9EB-979F2FBD10E4}"/>
              </a:ext>
            </a:extLst>
          </p:cNvPr>
          <p:cNvPicPr>
            <a:picLocks noChangeAspect="1"/>
          </p:cNvPicPr>
          <p:nvPr/>
        </p:nvPicPr>
        <p:blipFill>
          <a:blip r:embed="rId7"/>
          <a:stretch>
            <a:fillRect/>
          </a:stretch>
        </p:blipFill>
        <p:spPr>
          <a:xfrm>
            <a:off x="926665" y="5673091"/>
            <a:ext cx="17022224" cy="458976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fontScale="90000"/>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 Smart Data &amp; Key Patterns</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1024883" y="2992698"/>
            <a:ext cx="7589485" cy="3158743"/>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9" name="Picture 18">
            <a:extLst>
              <a:ext uri="{FF2B5EF4-FFF2-40B4-BE49-F238E27FC236}">
                <a16:creationId xmlns:a16="http://schemas.microsoft.com/office/drawing/2014/main" id="{2E50223A-5B1A-31D0-F574-019A53532866}"/>
              </a:ext>
            </a:extLst>
          </p:cNvPr>
          <p:cNvPicPr>
            <a:picLocks noChangeAspect="1"/>
          </p:cNvPicPr>
          <p:nvPr/>
        </p:nvPicPr>
        <p:blipFill>
          <a:blip r:embed="rId7"/>
          <a:stretch>
            <a:fillRect/>
          </a:stretch>
        </p:blipFill>
        <p:spPr>
          <a:xfrm>
            <a:off x="10564665" y="469148"/>
            <a:ext cx="7266135" cy="9767160"/>
          </a:xfrm>
          <a:prstGeom prst="rect">
            <a:avLst/>
          </a:prstGeom>
        </p:spPr>
      </p:pic>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1024884" y="3009900"/>
            <a:ext cx="7266135" cy="3158743"/>
          </a:xfrm>
        </p:spPr>
        <p:txBody>
          <a:bodyPr>
            <a:normAutofit/>
          </a:bodyPr>
          <a:lstStyle/>
          <a:p>
            <a:r>
              <a:rPr lang="en-US" sz="4000" dirty="0">
                <a:solidFill>
                  <a:srgbClr val="D9D9D9"/>
                </a:solidFill>
                <a:latin typeface="League Gothic"/>
              </a:rPr>
              <a:t>ScriptableObjects (SOs): Data-Driven Core</a:t>
            </a:r>
          </a:p>
          <a:p>
            <a:pPr lvl="1"/>
            <a:r>
              <a:rPr lang="en-US" sz="3600" dirty="0">
                <a:solidFill>
                  <a:srgbClr val="D9D9D9"/>
                </a:solidFill>
                <a:latin typeface="League Gothic"/>
              </a:rPr>
              <a:t>Suits/Abilities = Configurable SO Data</a:t>
            </a:r>
          </a:p>
          <a:p>
            <a:pPr lvl="1"/>
            <a:r>
              <a:rPr lang="en-US" sz="3600" dirty="0">
                <a:solidFill>
                  <a:srgbClr val="D9D9D9"/>
                </a:solidFill>
                <a:latin typeface="League Gothic"/>
              </a:rPr>
              <a:t>Add Data, Not Code Bloat</a:t>
            </a:r>
          </a:p>
          <a:p>
            <a:pPr lvl="1"/>
            <a:r>
              <a:rPr lang="en-US" sz="3600" dirty="0">
                <a:solidFill>
                  <a:srgbClr val="D9D9D9"/>
                </a:solidFill>
                <a:latin typeface="League Gothic"/>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976931" y="6299879"/>
            <a:ext cx="7621490" cy="219105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70338" y="6313397"/>
            <a:ext cx="7300550" cy="21775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D9D9D9"/>
                </a:solidFill>
                <a:latin typeface="League Gothic"/>
              </a:rPr>
              <a:t>Strategy Pattern: Dynamic Player Abilities</a:t>
            </a:r>
          </a:p>
          <a:p>
            <a:pPr lvl="1"/>
            <a:r>
              <a:rPr lang="en-US" sz="3600" dirty="0">
                <a:solidFill>
                  <a:srgbClr val="D9D9D9"/>
                </a:solidFill>
                <a:latin typeface="League Gothic"/>
              </a:rPr>
              <a:t>Instantly Swap "Game Plans" (via Suit SOs)</a:t>
            </a:r>
          </a:p>
          <a:p>
            <a:pPr lvl="1"/>
            <a:r>
              <a:rPr lang="en-US" sz="3600" dirty="0">
                <a:solidFill>
                  <a:srgbClr val="D9D9D9"/>
                </a:solidFill>
                <a:latin typeface="League Gothic"/>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7739" y="2025137"/>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D9D9D9"/>
                </a:solidFill>
                <a:latin typeface="League Gothic"/>
              </a:rPr>
              <a:t>Foundation: Unity Component-Based</a:t>
            </a:r>
          </a:p>
        </p:txBody>
      </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 System Flow &amp; Communication</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382772" y="5174512"/>
            <a:ext cx="7006856" cy="251460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382772" y="5174512"/>
            <a:ext cx="7006856" cy="2359021"/>
          </a:xfrm>
        </p:spPr>
        <p:txBody>
          <a:bodyPr>
            <a:normAutofit fontScale="92500"/>
          </a:bodyPr>
          <a:lstStyle/>
          <a:p>
            <a:r>
              <a:rPr lang="en-US" sz="3700" dirty="0">
                <a:solidFill>
                  <a:srgbClr val="D9D9D9"/>
                </a:solidFill>
                <a:latin typeface="League Gothic"/>
              </a:rPr>
              <a:t>Observer Pattern: Decoupled Communication</a:t>
            </a:r>
          </a:p>
          <a:p>
            <a:pPr lvl="1"/>
            <a:r>
              <a:rPr lang="en-US" sz="2900" dirty="0">
                <a:solidFill>
                  <a:srgbClr val="D9D9D9"/>
                </a:solidFill>
                <a:latin typeface="League Gothic"/>
              </a:rPr>
              <a:t>Action -&gt; Posts Event (SO "Notice Board")</a:t>
            </a:r>
          </a:p>
          <a:p>
            <a:pPr lvl="1"/>
            <a:r>
              <a:rPr lang="en-US" sz="3700" dirty="0">
                <a:solidFill>
                  <a:srgbClr val="D9D9D9"/>
                </a:solidFill>
                <a:latin typeface="League Gothic"/>
              </a:rPr>
              <a:t>Systems (UI, Audio) Listen &amp; React Independently</a:t>
            </a:r>
          </a:p>
          <a:p>
            <a:pPr lvl="1"/>
            <a:r>
              <a:rPr lang="en-US" sz="3700" dirty="0">
                <a:solidFill>
                  <a:srgbClr val="D9D9D9"/>
                </a:solidFill>
                <a:latin typeface="League Gothic"/>
              </a:rPr>
              <a:t>Decoupled, Clean Code, Maintainable</a:t>
            </a:r>
          </a:p>
        </p:txBody>
      </p:sp>
      <p:pic>
        <p:nvPicPr>
          <p:cNvPr id="13" name="Picture 12">
            <a:extLst>
              <a:ext uri="{FF2B5EF4-FFF2-40B4-BE49-F238E27FC236}">
                <a16:creationId xmlns:a16="http://schemas.microsoft.com/office/drawing/2014/main" id="{C303FEAA-5C6B-9526-CEDF-2CE67D06BF4A}"/>
              </a:ext>
            </a:extLst>
          </p:cNvPr>
          <p:cNvPicPr>
            <a:picLocks noChangeAspect="1"/>
          </p:cNvPicPr>
          <p:nvPr/>
        </p:nvPicPr>
        <p:blipFill>
          <a:blip r:embed="rId7"/>
          <a:stretch>
            <a:fillRect/>
          </a:stretch>
        </p:blipFill>
        <p:spPr>
          <a:xfrm>
            <a:off x="8120921" y="1569776"/>
            <a:ext cx="10167079" cy="8461193"/>
          </a:xfrm>
          <a:prstGeom prst="rect">
            <a:avLst/>
          </a:prstGeom>
        </p:spPr>
      </p:pic>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460744" y="1962155"/>
            <a:ext cx="7006856" cy="2476499"/>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457200" y="1962155"/>
            <a:ext cx="7006856" cy="235902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D9D9D9"/>
                </a:solidFill>
                <a:latin typeface="League Gothic"/>
              </a:rPr>
              <a:t>State Pattern: Predictable Behaviors</a:t>
            </a:r>
          </a:p>
          <a:p>
            <a:pPr lvl="1"/>
            <a:r>
              <a:rPr lang="en-US" sz="2900" dirty="0">
                <a:solidFill>
                  <a:srgbClr val="D9D9D9"/>
                </a:solidFill>
                <a:latin typeface="League Gothic"/>
              </a:rPr>
              <a:t>Enemy AI: Defined States (Idle, Chase, Attack)</a:t>
            </a:r>
          </a:p>
          <a:p>
            <a:pPr lvl="1"/>
            <a:r>
              <a:rPr lang="en-US" sz="3700" dirty="0">
                <a:solidFill>
                  <a:srgbClr val="D9D9D9"/>
                </a:solidFill>
                <a:latin typeface="League Gothic"/>
              </a:rPr>
              <a:t>Game Flow: Managed States (Menu, Play, Pause)</a:t>
            </a:r>
          </a:p>
          <a:p>
            <a:pPr lvl="1"/>
            <a:r>
              <a:rPr lang="en-US" sz="3700" dirty="0">
                <a:solidFill>
                  <a:srgbClr val="D9D9D9"/>
                </a:solidFill>
                <a:latin typeface="League Gothic"/>
              </a:rPr>
              <a:t>Organized, </a:t>
            </a:r>
            <a:r>
              <a:rPr lang="en-US" sz="3700" dirty="0" err="1">
                <a:solidFill>
                  <a:srgbClr val="D9D9D9"/>
                </a:solidFill>
                <a:latin typeface="League Gothic"/>
              </a:rPr>
              <a:t>Debuggable</a:t>
            </a:r>
            <a:r>
              <a:rPr lang="en-US" sz="3700" dirty="0">
                <a:solidFill>
                  <a:srgbClr val="D9D9D9"/>
                </a:solidFill>
                <a:latin typeface="League Gothic"/>
              </a:rPr>
              <a:t> Complexity</a:t>
            </a: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10439400" y="2890919"/>
            <a:ext cx="6243491" cy="190968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10591800" y="3162300"/>
            <a:ext cx="6400800" cy="1638300"/>
          </a:xfrm>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pic>
        <p:nvPicPr>
          <p:cNvPr id="6" name="Picture 5">
            <a:extLst>
              <a:ext uri="{FF2B5EF4-FFF2-40B4-BE49-F238E27FC236}">
                <a16:creationId xmlns:a16="http://schemas.microsoft.com/office/drawing/2014/main" id="{914EB5A4-B044-ED1F-ACCE-010D448244DF}"/>
              </a:ext>
            </a:extLst>
          </p:cNvPr>
          <p:cNvPicPr>
            <a:picLocks noChangeAspect="1"/>
          </p:cNvPicPr>
          <p:nvPr/>
        </p:nvPicPr>
        <p:blipFill>
          <a:blip r:embed="rId7"/>
          <a:stretch>
            <a:fillRect/>
          </a:stretch>
        </p:blipFill>
        <p:spPr>
          <a:xfrm>
            <a:off x="0" y="3061519"/>
            <a:ext cx="14739724" cy="7339781"/>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1028702" y="914403"/>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759342" y="5327024"/>
            <a:ext cx="8912739"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759343" y="2220047"/>
            <a:ext cx="8912740"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917060" y="2376987"/>
            <a:ext cx="8912740" cy="2635877"/>
          </a:xfrm>
        </p:spPr>
        <p:txBody>
          <a:bodyPr>
            <a:normAutofit fontScale="62500" lnSpcReduction="20000"/>
          </a:bodyPr>
          <a:lstStyle/>
          <a:p>
            <a:r>
              <a:rPr lang="en-US" sz="5600" dirty="0">
                <a:solidFill>
                  <a:srgbClr val="E9D8E7"/>
                </a:solidFill>
                <a:latin typeface="League Gothic"/>
              </a:rPr>
              <a:t>Core Achievements:</a:t>
            </a:r>
          </a:p>
          <a:p>
            <a:pPr lvl="1"/>
            <a:r>
              <a:rPr lang="en-US" sz="5600" dirty="0">
                <a:solidFill>
                  <a:srgbClr val="E9D8E7"/>
                </a:solidFill>
                <a:latin typeface="League Gothic"/>
              </a:rPr>
              <a:t>Flexible, Data-Driven Systems</a:t>
            </a:r>
          </a:p>
          <a:p>
            <a:pPr lvl="1"/>
            <a:r>
              <a:rPr lang="en-US" sz="5600" dirty="0">
                <a:solidFill>
                  <a:srgbClr val="E9D8E7"/>
                </a:solidFill>
                <a:latin typeface="League Gothic"/>
              </a:rPr>
              <a:t>Dynamic Player Agency and strategic choices</a:t>
            </a:r>
          </a:p>
          <a:p>
            <a:pPr lvl="1"/>
            <a:r>
              <a:rPr lang="en-US" sz="5600" dirty="0">
                <a:solidFill>
                  <a:srgbClr val="E9D8E7"/>
                </a:solidFill>
                <a:latin typeface="League Gothic"/>
              </a:rPr>
              <a:t>Exploring </a:t>
            </a:r>
            <a:r>
              <a:rPr lang="en-US" sz="5600" dirty="0" err="1">
                <a:solidFill>
                  <a:srgbClr val="E9D8E7"/>
                </a:solidFill>
                <a:latin typeface="League Gothic"/>
              </a:rPr>
              <a:t>Nosfera</a:t>
            </a:r>
            <a:r>
              <a:rPr lang="en-US" sz="5600" dirty="0">
                <a:solidFill>
                  <a:srgbClr val="E9D8E7"/>
                </a:solidFill>
                <a:latin typeface="League Gothic"/>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914400" y="5448300"/>
            <a:ext cx="8161373" cy="2852184"/>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5600" dirty="0">
                <a:solidFill>
                  <a:srgbClr val="E9D8E7"/>
                </a:solidFill>
                <a:latin typeface="League Gothic"/>
              </a:rPr>
              <a:t>The Road Ahead:</a:t>
            </a:r>
          </a:p>
          <a:p>
            <a:pPr lvl="1"/>
            <a:r>
              <a:rPr lang="en-US" sz="5600" dirty="0">
                <a:solidFill>
                  <a:srgbClr val="E9D8E7"/>
                </a:solidFill>
                <a:latin typeface="League Gothic"/>
              </a:rPr>
              <a:t>More Suits &amp; Abilities</a:t>
            </a:r>
          </a:p>
          <a:p>
            <a:pPr lvl="1"/>
            <a:r>
              <a:rPr lang="en-US" sz="5600" dirty="0">
                <a:solidFill>
                  <a:srgbClr val="E9D8E7"/>
                </a:solidFill>
                <a:latin typeface="League Gothic"/>
              </a:rPr>
              <a:t>Evolved "Demons" (Smarter AI/ML, Unique Challenges)</a:t>
            </a:r>
          </a:p>
          <a:p>
            <a:pPr lvl="1"/>
            <a:r>
              <a:rPr lang="en-US" sz="5600" dirty="0">
                <a:solidFill>
                  <a:srgbClr val="E9D8E7"/>
                </a:solidFill>
                <a:latin typeface="League Gothic"/>
              </a:rPr>
              <a:t>New Zones, Richer Lore, Full Narrative</a:t>
            </a:r>
          </a:p>
          <a:p>
            <a:pPr lvl="1"/>
            <a:r>
              <a:rPr lang="en-US" sz="5600" dirty="0">
                <a:solidFill>
                  <a:srgbClr val="E9D8E7"/>
                </a:solidFill>
                <a:latin typeface="League Gothic"/>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1875</TotalTime>
  <Words>1277</Words>
  <Application>Microsoft Macintosh PowerPoint</Application>
  <PresentationFormat>Custom</PresentationFormat>
  <Paragraphs>125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League Gothic</vt:lpstr>
      <vt:lpstr>Arial</vt:lpstr>
      <vt:lpstr>Indi Kazka</vt:lpstr>
      <vt:lpstr>Calibri</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201</cp:revision>
  <dcterms:created xsi:type="dcterms:W3CDTF">2006-08-16T00:00:00Z</dcterms:created>
  <dcterms:modified xsi:type="dcterms:W3CDTF">2025-05-25T10:17:10Z</dcterms:modified>
  <dc:identifier>DAGnZ0M5Nl0</dc:identifier>
</cp:coreProperties>
</file>